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1" autoAdjust="0"/>
    <p:restoredTop sz="94630" autoAdjust="0"/>
  </p:normalViewPr>
  <p:slideViewPr>
    <p:cSldViewPr snapToGrid="0">
      <p:cViewPr varScale="1">
        <p:scale>
          <a:sx n="111" d="100"/>
          <a:sy n="111" d="100"/>
        </p:scale>
        <p:origin x="-55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pPr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26" y="272906"/>
            <a:ext cx="1997343" cy="8014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449" y="105509"/>
            <a:ext cx="1471515" cy="9483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7" y="5254251"/>
            <a:ext cx="3415196" cy="14499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983" y="5192665"/>
            <a:ext cx="2371925" cy="1676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160" y="274778"/>
            <a:ext cx="1890823" cy="75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46789"/>
            <a:ext cx="7766936" cy="2504047"/>
          </a:xfrm>
        </p:spPr>
        <p:txBody>
          <a:bodyPr/>
          <a:lstStyle/>
          <a:p>
            <a:pPr algn="ctr"/>
            <a:r>
              <a:rPr lang="sr-Cyrl-RS" dirty="0" smtClean="0"/>
              <a:t>НАПЛАТА ПОТРАЖИВАЊА У СТЕЧАЈНОМ ПОСТУПКУ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883" y="4042287"/>
            <a:ext cx="7902219" cy="1315324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Бранислав Јововић</a:t>
            </a:r>
          </a:p>
          <a:p>
            <a:pPr algn="ctr"/>
            <a:r>
              <a:rPr lang="sr-Cyrl-R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Стечајни судија и Председник Привредног суда у Крагујевцу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svajcarska bank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194" y="5357610"/>
            <a:ext cx="2200863" cy="1171977"/>
          </a:xfrm>
          <a:prstGeom prst="rect">
            <a:avLst/>
          </a:prstGeom>
        </p:spPr>
      </p:pic>
      <p:pic>
        <p:nvPicPr>
          <p:cNvPr id="5" name="Picture 4" descr="Svetska banka logo m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35" y="206061"/>
            <a:ext cx="2197516" cy="1098758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889" y="5357611"/>
            <a:ext cx="2395471" cy="1199815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699" y="6010275"/>
            <a:ext cx="352022" cy="847725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132" y="5580912"/>
            <a:ext cx="1648496" cy="884282"/>
          </a:xfrm>
          <a:prstGeom prst="rect">
            <a:avLst/>
          </a:prstGeom>
        </p:spPr>
      </p:pic>
      <p:pic>
        <p:nvPicPr>
          <p:cNvPr id="10" name="Picture 9" descr="alsu ma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2299" y="283224"/>
            <a:ext cx="2215166" cy="888865"/>
          </a:xfrm>
          <a:prstGeom prst="rect">
            <a:avLst/>
          </a:prstGeom>
        </p:spPr>
      </p:pic>
      <p:pic>
        <p:nvPicPr>
          <p:cNvPr id="12" name="Picture 11" descr="PKK logo mal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103" y="356135"/>
            <a:ext cx="2540000" cy="725690"/>
          </a:xfrm>
          <a:prstGeom prst="rect">
            <a:avLst/>
          </a:prstGeom>
        </p:spPr>
      </p:pic>
      <p:pic>
        <p:nvPicPr>
          <p:cNvPr id="13" name="Picture 12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556" y="0"/>
            <a:ext cx="528319" cy="38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04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06" y="239283"/>
            <a:ext cx="8596668" cy="1341689"/>
          </a:xfrm>
        </p:spPr>
        <p:txBody>
          <a:bodyPr/>
          <a:lstStyle/>
          <a:p>
            <a:pPr algn="ctr"/>
            <a:r>
              <a:rPr lang="sr-Cyrl-RS" dirty="0" smtClean="0"/>
              <a:t>ПРЕСТАНАК ПОТРАЖИВАЊА ПОВЕРИЛАЦА ПРЕБИЈАЊЕМ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9" y="1955163"/>
            <a:ext cx="8596668" cy="4437091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/>
              <a:t>Пребијање</a:t>
            </a:r>
            <a:r>
              <a:rPr lang="sr-Cyrl-CS" dirty="0"/>
              <a:t> или </a:t>
            </a:r>
            <a:r>
              <a:rPr lang="sr-Cyrl-CS" b="1" dirty="0"/>
              <a:t>компензација</a:t>
            </a:r>
            <a:r>
              <a:rPr lang="sr-Cyrl-CS" dirty="0"/>
              <a:t> представља гашење узајамних и истоврсних потраживања између компензанта и компензата, услед потирања </a:t>
            </a:r>
            <a:r>
              <a:rPr lang="sr-Cyrl-CS" dirty="0" smtClean="0"/>
              <a:t>тражбина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 smtClean="0"/>
              <a:t>То је један од начина гашења потраживања којим се постиже ефекат сличан намирењу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 smtClean="0"/>
              <a:t>Позитивни законски услови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 smtClean="0"/>
              <a:t>Узајамност потраживања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 smtClean="0"/>
              <a:t>Истородност потраживања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 smtClean="0"/>
              <a:t>Доспелост потраживања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 smtClean="0"/>
              <a:t>Утуживост и ликвидност потраживања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b="1" dirty="0" smtClean="0"/>
              <a:t>Негативни законски услови </a:t>
            </a:r>
            <a:r>
              <a:rPr lang="sr-Cyrl-CS" dirty="0" smtClean="0"/>
              <a:t>- пребијање је искључено вољом заинтересованих страна или законом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Отварањем стечајног поступка поверилац не губи право на пребијање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Дужан је да поднесе </a:t>
            </a:r>
            <a:r>
              <a:rPr lang="sr-Cyrl-CS" b="1" dirty="0" smtClean="0"/>
              <a:t>пријаву потраживања </a:t>
            </a:r>
            <a:r>
              <a:rPr lang="sr-Cyrl-CS" dirty="0" smtClean="0"/>
              <a:t>на целокупан износ </a:t>
            </a:r>
            <a:r>
              <a:rPr lang="sr-Cyrl-CS" b="1" dirty="0" smtClean="0"/>
              <a:t>и изјаву о пребијању</a:t>
            </a:r>
            <a:r>
              <a:rPr lang="sr-Cyrl-CS" dirty="0" smtClean="0"/>
              <a:t> и то у законском року под претњом преклузије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78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23" y="478961"/>
            <a:ext cx="8596668" cy="1443843"/>
          </a:xfrm>
        </p:spPr>
        <p:txBody>
          <a:bodyPr/>
          <a:lstStyle/>
          <a:p>
            <a:pPr algn="ctr"/>
            <a:r>
              <a:rPr lang="sr-Cyrl-RS" dirty="0" smtClean="0"/>
              <a:t>НАМИРЕЊЕ ПОВЕРИЛАЦА У ПОСТУПКУ БАНКРОТСТВА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15" y="1965534"/>
            <a:ext cx="8596668" cy="4418174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Банкротство отпочиње доношењем посебног решења од стране стечајног судије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Продаја имовине стечајног дужника </a:t>
            </a:r>
            <a:r>
              <a:rPr lang="sr-Cyrl-RS" dirty="0" smtClean="0"/>
              <a:t>се одвија у три вида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/>
              <a:t>продаја целокупне </a:t>
            </a:r>
            <a:r>
              <a:rPr lang="sr-Cyrl-CS" b="1" dirty="0" smtClean="0"/>
              <a:t>имовине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/>
              <a:t>продаја имовине у деловима (имовинским целинама</a:t>
            </a:r>
            <a:r>
              <a:rPr lang="sr-Cyrl-CS" b="1" dirty="0" smtClean="0"/>
              <a:t>)</a:t>
            </a:r>
          </a:p>
          <a:p>
            <a:pPr marL="457200" indent="-457200" algn="ctr">
              <a:buFont typeface="+mj-lt"/>
              <a:buAutoNum type="arabicParenR"/>
            </a:pPr>
            <a:r>
              <a:rPr lang="sr-Cyrl-CS" b="1" dirty="0" smtClean="0"/>
              <a:t>продаја </a:t>
            </a:r>
            <a:r>
              <a:rPr lang="sr-Cyrl-CS" b="1" dirty="0"/>
              <a:t>стечајног дужника као правног </a:t>
            </a:r>
            <a:r>
              <a:rPr lang="sr-Cyrl-CS" b="1" dirty="0" smtClean="0"/>
              <a:t>лица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Законски услови за проглашење банкротства указују да у поступку намирења </a:t>
            </a:r>
            <a:r>
              <a:rPr lang="sr-Cyrl-CS" b="1" dirty="0" smtClean="0"/>
              <a:t>законодавац ипак даје предност реорганизацији </a:t>
            </a:r>
            <a:r>
              <a:rPr lang="sr-Cyrl-CS" dirty="0" smtClean="0"/>
              <a:t>стечајног дужника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Стечајни управник врши </a:t>
            </a:r>
            <a:r>
              <a:rPr lang="sr-Cyrl-CS" b="1" dirty="0" smtClean="0"/>
              <a:t>процену </a:t>
            </a:r>
            <a:r>
              <a:rPr lang="sr-Cyrl-CS" b="1" dirty="0"/>
              <a:t>целисходности продаје </a:t>
            </a:r>
            <a:r>
              <a:rPr lang="sr-Cyrl-CS" dirty="0"/>
              <a:t>стечајног дужника као правног лица, односно целокупне имовине стечајног дужника у односу на продају имовине стечајног дужника у деловима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04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0243" y="459976"/>
            <a:ext cx="8596668" cy="594082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Поступак продаје врши се на три начина: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јавним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надметањем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јавним прикупљањем понуда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или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непосредном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погодбом</a:t>
            </a:r>
            <a:endParaRPr lang="sr-Cyrl-C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него што приступи продаји, стечајни управник врши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процену вредности имовине или стечајног дужника као правног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Стечајни управник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припрема стратегију продаје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Израђује продајну документацију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која садржи све информације о предмету продаје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Разлучни и заложни повериоци имају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право предлагања повољнијег начина уновчења имовине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Приговор на предложену продају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припада и повериоцима и другим заинтересованим лицима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Након извршене продаје стечајни управник обавештава о условима и цени стечајног судију и одбор поверилаца у року од 10 дана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Повериоци могу ставити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приговор на извршену продају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ако за то постоји правни основ али он не утиче на саму продају већ може бити основ евентуалне одговорности стечајног управника за насталу штету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Ако се стечајни управник одлучи на продају стечајног дужника као правног лица мора да води рачуна о заштити права разлучних и заложних поверилаца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2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968" y="419140"/>
            <a:ext cx="8596668" cy="182658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СПЕЦИФИЧНОСТИ НАМИРЕЊА РАЗЛУЧНИХ И ЗАЛОЖНИХ ПОВЕРИЛАЦА  У БАНКРОТСТВУ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0422" y="2314087"/>
            <a:ext cx="8596668" cy="412944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Редослед намирења разлучних и заложних поверилаца </a:t>
            </a:r>
            <a:r>
              <a:rPr lang="sr-Cyrl-RS" dirty="0" smtClean="0"/>
              <a:t>је следећи: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sr-Cyrl-RS" dirty="0" smtClean="0"/>
              <a:t>Прво се намирују </a:t>
            </a:r>
            <a:r>
              <a:rPr lang="sr-Cyrl-RS" b="1" dirty="0" smtClean="0"/>
              <a:t>трошкови продаје и други неопходни </a:t>
            </a:r>
            <a:r>
              <a:rPr lang="sr-Cyrl-RS" b="1" dirty="0" smtClean="0"/>
              <a:t>трошкови</a:t>
            </a:r>
            <a:r>
              <a:rPr lang="en-US" b="1" dirty="0" smtClean="0"/>
              <a:t> </a:t>
            </a:r>
            <a:r>
              <a:rPr lang="sr-Cyrl-CS" dirty="0"/>
              <a:t>(трошкови процене имовине, трошкови оглашавања, законске обавезе и сл</a:t>
            </a:r>
            <a:r>
              <a:rPr lang="sr-Cyrl-CS" dirty="0" smtClean="0"/>
              <a:t>.)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sr-Cyrl-CS" dirty="0" smtClean="0"/>
              <a:t>Потом се намирује </a:t>
            </a:r>
            <a:r>
              <a:rPr lang="sr-Cyrl-CS" b="1" dirty="0" smtClean="0"/>
              <a:t>награда стечајном управнику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sr-Cyrl-CS" dirty="0" smtClean="0"/>
              <a:t>И на крају се </a:t>
            </a:r>
            <a:r>
              <a:rPr lang="sr-Cyrl-CS" b="1" dirty="0" smtClean="0"/>
              <a:t>намирују </a:t>
            </a:r>
            <a:r>
              <a:rPr lang="sr-Cyrl-CS" b="1" dirty="0"/>
              <a:t>разлучни повериоци чије је потраживање било обезбеђено продатом имовином и заложни у складу са њиховим правом </a:t>
            </a:r>
            <a:r>
              <a:rPr lang="sr-Cyrl-CS" b="1" dirty="0" smtClean="0"/>
              <a:t>приоритета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Намирење ових поверилаца се врши </a:t>
            </a:r>
            <a:r>
              <a:rPr lang="sr-Cyrl-CS" b="1" dirty="0" smtClean="0"/>
              <a:t>по начелу хитности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Преостала средства улазе у стечајну масу и деле се стечајним повериоцима по општим правилима деобе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sr-Cyrl-CS" dirty="0" smtClean="0"/>
              <a:t>Ако је продајна цена недовољна за намирење,ови повериоци у преосталом износу свог потраживања се намирују као стечајни повериоци</a:t>
            </a:r>
            <a:endParaRPr lang="sr-Cyrl-CS" dirty="0"/>
          </a:p>
          <a:p>
            <a:pPr marL="457200" indent="-457200" algn="just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65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14" y="222587"/>
            <a:ext cx="8596668" cy="128147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НАМИРЕЊЕ СТЕЧАЈНИХ ПОВЕРИЛАЦА У БАНКРОТСТВУ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9" y="1630423"/>
            <a:ext cx="8596668" cy="4402908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У поступку уновчења имовине формира се стечајна маса која служи намирењу стечајних поверилаца кроз деобу-</a:t>
            </a:r>
            <a:r>
              <a:rPr lang="sr-Cyrl-RS" b="1" dirty="0" smtClean="0"/>
              <a:t>деобна маса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/>
              <a:t>Р</a:t>
            </a:r>
            <a:r>
              <a:rPr lang="sr-Cyrl-CS" dirty="0" smtClean="0"/>
              <a:t>едован </a:t>
            </a:r>
            <a:r>
              <a:rPr lang="sr-Cyrl-CS" dirty="0"/>
              <a:t>начин намирења је путем</a:t>
            </a:r>
            <a:r>
              <a:rPr lang="sr-Cyrl-CS" b="1" dirty="0"/>
              <a:t> главне </a:t>
            </a:r>
            <a:r>
              <a:rPr lang="sr-Cyrl-CS" b="1" dirty="0" smtClean="0"/>
              <a:t>деобе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/>
              <a:t>У</a:t>
            </a:r>
            <a:r>
              <a:rPr lang="sr-Cyrl-CS" dirty="0" smtClean="0"/>
              <a:t> </a:t>
            </a:r>
            <a:r>
              <a:rPr lang="sr-Cyrl-CS" dirty="0"/>
              <a:t>зависности од прилива готовин</a:t>
            </a:r>
            <a:r>
              <a:rPr lang="sr-Cyrl-RS" dirty="0"/>
              <a:t>с</a:t>
            </a:r>
            <a:r>
              <a:rPr lang="sr-Cyrl-CS" dirty="0"/>
              <a:t>ких средстава, а на основу предлога стечајног </a:t>
            </a:r>
            <a:r>
              <a:rPr lang="sr-Cyrl-CS" dirty="0" smtClean="0"/>
              <a:t>управника стечајни судија може одобрити и тзв</a:t>
            </a:r>
            <a:r>
              <a:rPr lang="sr-Cyrl-CS" b="1" dirty="0" smtClean="0"/>
              <a:t>.делимичну деобу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 smtClean="0"/>
              <a:t>У сваком случају стечајни управник припрема деобу и саставља тзв</a:t>
            </a:r>
            <a:r>
              <a:rPr lang="sr-Cyrl-CS" b="1" dirty="0" smtClean="0"/>
              <a:t>.нацрт за главну деобу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 smtClean="0"/>
              <a:t>У процедури одлучивања о нацрту, закон гарантује пуну примену начела јавности и хитности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 smtClean="0"/>
              <a:t>У случају поверилаца чија су потраживања оспорена,ради се о тзв</a:t>
            </a:r>
            <a:r>
              <a:rPr lang="sr-Cyrl-CS" b="1" dirty="0" smtClean="0"/>
              <a:t>.резервацији средстава за случај успеха у парници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424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4605" y="417247"/>
            <a:ext cx="8596668" cy="5795546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Закон установљава посебан режим поступања са потраживањима под раскидним и одложним условом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Након правноснажности решења о главној деоби приступа се намирењу стечајних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поверилаца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Уколико главном деобом није обухваћена целокупна деобна маса приступа се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завршној деоби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о истој расправља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 завршном рочишту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Такође ако се деси потпуно намирење поверилаца,стечајни управник ће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вишак деобне масе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расподелити имаоцима удела или акционарима у складу са правилима ликвидације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Ако се након закључења стечајног поступка пронађе имовина која улази у стечајну масу приступа се тзв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.накнадној деоби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Решење о спровођењу накнадне деобе доставља се стечајном управнику, који накнадно пронађену имовину уновчава и дели на основу решења о главној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деоби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 обављеној деоби стечајни управник доставља стечајном суду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допунски завршни рачун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82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1697" y="367867"/>
            <a:ext cx="8596668" cy="1435296"/>
          </a:xfrm>
        </p:spPr>
        <p:txBody>
          <a:bodyPr/>
          <a:lstStyle/>
          <a:p>
            <a:pPr algn="ctr"/>
            <a:r>
              <a:rPr lang="sr-Cyrl-RS" dirty="0" smtClean="0"/>
              <a:t>НАМИРЕЊЕ ПОВЕРИЛАЦА У ПОСТУПКУ РЕОРГАНИЗАЦИЈЕ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43152" y="1920981"/>
            <a:ext cx="8596668" cy="4505456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Реорганизација</a:t>
            </a:r>
            <a:r>
              <a:rPr lang="sr-Cyrl-RS" dirty="0" smtClean="0"/>
              <a:t> је </a:t>
            </a:r>
            <a:r>
              <a:rPr lang="sr-Cyrl-CS" dirty="0"/>
              <a:t>укупност мера које се предузимају према инсолвентном дужнику, на основу усвојеног и потврђеног плана реорганизације, ради повољнијег намирења тражбина поверилаца него у поступку </a:t>
            </a:r>
            <a:r>
              <a:rPr lang="sr-Cyrl-CS" dirty="0" smtClean="0"/>
              <a:t>банкротства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/>
              <a:t>Р</a:t>
            </a:r>
            <a:r>
              <a:rPr lang="sr-Cyrl-CS" dirty="0" smtClean="0"/>
              <a:t>еорганизација  је </a:t>
            </a:r>
            <a:r>
              <a:rPr lang="en-US" dirty="0" err="1" smtClean="0"/>
              <a:t>могућа</a:t>
            </a:r>
            <a:r>
              <a:rPr lang="en-US" dirty="0" smtClean="0"/>
              <a:t> </a:t>
            </a:r>
            <a:r>
              <a:rPr lang="en-US" dirty="0"/>
              <a:t>и у </a:t>
            </a:r>
            <a:r>
              <a:rPr lang="en-US" dirty="0" err="1"/>
              <a:t>предстечајном</a:t>
            </a:r>
            <a:r>
              <a:rPr lang="en-US" dirty="0"/>
              <a:t> </a:t>
            </a:r>
            <a:r>
              <a:rPr lang="en-US" dirty="0" err="1"/>
              <a:t>пост</a:t>
            </a:r>
            <a:r>
              <a:rPr lang="sr-Cyrl-RS" dirty="0"/>
              <a:t>у</a:t>
            </a:r>
            <a:r>
              <a:rPr lang="en-US" dirty="0" err="1" smtClean="0"/>
              <a:t>пку</a:t>
            </a:r>
            <a:r>
              <a:rPr lang="sr-Cyrl-RS" b="1" dirty="0" smtClean="0"/>
              <a:t>-подношење унапред припремљеног плана организације истовремено са предлогом за покретање стечајног поступка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Уколико план буде прописаном већином изгласан у свакој класи поверилаца,након правноснажности решења о потврђивању усвајања плана,стечајни поступак се обуставља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План реорганизације када се усвоји и потврди </a:t>
            </a:r>
            <a:r>
              <a:rPr lang="sr-Cyrl-CS" dirty="0"/>
              <a:t>има </a:t>
            </a:r>
            <a:r>
              <a:rPr lang="sr-Cyrl-CS" b="1" dirty="0"/>
              <a:t>снагу извршне исправе </a:t>
            </a:r>
            <a:r>
              <a:rPr lang="sr-Cyrl-CS" dirty="0"/>
              <a:t>и сматра се </a:t>
            </a:r>
            <a:r>
              <a:rPr lang="sr-Cyrl-CS" b="1" dirty="0"/>
              <a:t>новим уговором за измирење потраживања</a:t>
            </a:r>
            <a:r>
              <a:rPr lang="sr-Cyrl-CS" dirty="0"/>
              <a:t> која су у њему наведена</a:t>
            </a:r>
            <a:endParaRPr lang="sr-Cyrl-RS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sr-Cyrl-RS" dirty="0" smtClean="0"/>
          </a:p>
          <a:p>
            <a:pPr marL="342900" indent="-342900" algn="just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1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8788" y="451430"/>
            <a:ext cx="8596668" cy="594937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Cyrl-R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Материјалноправно дејство </a:t>
            </a:r>
            <a:r>
              <a:rPr lang="sr-Cyrl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плана опредељено је сложеношћу његове садржинске грађе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 персоналном смислу он делује и према обезбеђеним и према необезбеђеним повериоцима,али је </a:t>
            </a:r>
            <a:r>
              <a:rPr lang="sr-Cyrl-R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без дејства на потраживања поверилаца према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јемцима, солидарним дужницима стечајног дужника и регресним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обвезницима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Процесноправно дејство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извире из законског одређења плана као извршне исправе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след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непоштовања услова прописаних планом, повериоци из плана реорганизације могу захтевати намирење потраживања из плана у поступку принудног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извршења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Правноснажно потврђивање усвајања плана води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обустави стечајног поступка,престанку правних последица отварања стечајног поступка,а у називу стечајног дужника брише се ознака „у стечају“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след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непоступања по усвојеном плану реорганизације или услед утврђења да је он усвојен на преваран и незаконит начин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према стечајном дужнику се може поднети предлог за покретање стечајног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поступка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-посебан стечајни разлог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85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6059" y="553980"/>
            <a:ext cx="8596668" cy="5402439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chemeClr val="tx1"/>
                </a:solidFill>
              </a:rPr>
              <a:t>Из судске праксе:</a:t>
            </a:r>
          </a:p>
          <a:p>
            <a:pPr algn="just">
              <a:buFont typeface="+mj-lt"/>
              <a:buAutoNum type="arabicParenR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услед непоступања по усвојеном плану реорганизације као стечајног разлога, повериоци могу пријавити само неизмирена потраживања из раније усвојеног плана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реорганизације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 која ће бити третирана као потраживања заснована на извршној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исправи</a:t>
            </a:r>
          </a:p>
          <a:p>
            <a:pPr algn="just">
              <a:buFont typeface="+mj-lt"/>
              <a:buAutoNum type="arabicParenR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правноснажности плана реорганизације гасе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 права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поверилаца према стечајном дужнику у односу на планом уређени отпуст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дуга</a:t>
            </a:r>
          </a:p>
          <a:p>
            <a:pPr algn="just">
              <a:buFont typeface="+mj-lt"/>
              <a:buAutoNum type="arabicParenR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окончање стечајног поступка реорганизацијом стечајног дужника не може бити од утицаја на престанак његових обавеза према оним повериоцима чија су потраживања из било којег разлога изостављена из усвојеног плана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реорганизације</a:t>
            </a:r>
          </a:p>
          <a:p>
            <a:pPr algn="just">
              <a:buFont typeface="+mj-lt"/>
              <a:buAutoNum type="arabicParenR"/>
            </a:pP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како се овим повериоцима не би погодовало у односу на повериоце чија су потраживања обухваћена планом реорганизације, правилно је у судској пракси утемељено становиште да се сва њихова потраживања могу утврдити само сразмерно условима утврђеним планом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67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0244" y="333682"/>
            <a:ext cx="8596668" cy="948187"/>
          </a:xfrm>
        </p:spPr>
        <p:txBody>
          <a:bodyPr/>
          <a:lstStyle/>
          <a:p>
            <a:pPr algn="ctr"/>
            <a:r>
              <a:rPr lang="sr-Cyrl-RS" dirty="0" smtClean="0"/>
              <a:t>Резиме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51698" y="2194446"/>
            <a:ext cx="8596668" cy="4223446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CS" dirty="0" smtClean="0"/>
              <a:t>Намирење </a:t>
            </a:r>
            <a:r>
              <a:rPr lang="sr-Cyrl-CS" dirty="0"/>
              <a:t>поверилаца </a:t>
            </a:r>
            <a:r>
              <a:rPr lang="sr-Cyrl-CS" b="1" dirty="0"/>
              <a:t>у стечајном поступку врши се у свему према правилима и условима прописаним стечајним </a:t>
            </a:r>
            <a:r>
              <a:rPr lang="sr-Cyrl-CS" b="1" dirty="0" smtClean="0"/>
              <a:t>законом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/>
              <a:t>Н</a:t>
            </a:r>
            <a:r>
              <a:rPr lang="sr-Cyrl-CS" dirty="0" smtClean="0"/>
              <a:t>амирење </a:t>
            </a:r>
            <a:r>
              <a:rPr lang="sr-Cyrl-CS" dirty="0"/>
              <a:t>поверилаца </a:t>
            </a:r>
            <a:r>
              <a:rPr lang="sr-Cyrl-CS" b="1" dirty="0"/>
              <a:t>у поступку банкротства врши </a:t>
            </a:r>
            <a:r>
              <a:rPr lang="sr-Cyrl-CS" b="1" dirty="0" smtClean="0"/>
              <a:t>се у </a:t>
            </a:r>
            <a:r>
              <a:rPr lang="sr-Cyrl-CS" b="1" dirty="0"/>
              <a:t>свему према решењу о деоби деобне </a:t>
            </a:r>
            <a:r>
              <a:rPr lang="sr-Cyrl-CS" b="1" dirty="0" smtClean="0"/>
              <a:t>масе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dirty="0"/>
              <a:t>Н</a:t>
            </a:r>
            <a:r>
              <a:rPr lang="sr-Cyrl-CS" dirty="0" smtClean="0"/>
              <a:t>амирење </a:t>
            </a:r>
            <a:r>
              <a:rPr lang="sr-Cyrl-CS" dirty="0"/>
              <a:t>поверилаца </a:t>
            </a:r>
            <a:r>
              <a:rPr lang="sr-Cyrl-CS" b="1" dirty="0"/>
              <a:t>у поступку реорганизације врши се у свему у складу са усвојеним и од суда правноснажно потврђеним планом </a:t>
            </a:r>
            <a:r>
              <a:rPr lang="sr-Cyrl-CS" b="1" dirty="0" smtClean="0"/>
              <a:t>реорганизације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/>
              <a:t>Овај план представља основ намирења поверилаца и у случају отварања стечајног поступка услед непоступања по плану реорганизације као стечајном </a:t>
            </a:r>
            <a:r>
              <a:rPr lang="sr-Cyrl-CS" b="1" dirty="0" smtClean="0"/>
              <a:t>разлогу</a:t>
            </a:r>
            <a:endParaRPr lang="en-US" dirty="0"/>
          </a:p>
          <a:p>
            <a:pPr marL="342900" indent="-342900" algn="just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72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7515" y="803701"/>
            <a:ext cx="8596668" cy="931096"/>
          </a:xfrm>
        </p:spPr>
        <p:txBody>
          <a:bodyPr/>
          <a:lstStyle/>
          <a:p>
            <a:pPr algn="ctr"/>
            <a:r>
              <a:rPr lang="sr-Cyrl-RS" dirty="0" smtClean="0"/>
              <a:t>СТЕЧАЈ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98204" y="2110811"/>
            <a:ext cx="8614162" cy="2764289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Опште извршење на целокупној имовини </a:t>
            </a:r>
            <a:r>
              <a:rPr lang="sr-Cyrl-RS" dirty="0" smtClean="0"/>
              <a:t>стечајног дужника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Систем процесних радњи </a:t>
            </a:r>
            <a:r>
              <a:rPr lang="sr-Cyrl-RS" dirty="0" smtClean="0"/>
              <a:t>које се одвијају пред надлежним судом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Циљ стечаја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Банкротство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Реорганизација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Општа правила намирења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r-Cyrl-RS" b="1" dirty="0" smtClean="0"/>
              <a:t>Посебна правила намирења</a:t>
            </a:r>
          </a:p>
        </p:txBody>
      </p:sp>
    </p:spTree>
    <p:extLst>
      <p:ext uri="{BB962C8B-B14F-4D97-AF65-F5344CB8AC3E}">
        <p14:creationId xmlns:p14="http://schemas.microsoft.com/office/powerpoint/2010/main" val="50552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9" y="2469735"/>
            <a:ext cx="8596668" cy="1331320"/>
          </a:xfrm>
        </p:spPr>
        <p:txBody>
          <a:bodyPr>
            <a:normAutofit/>
          </a:bodyPr>
          <a:lstStyle/>
          <a:p>
            <a:pPr algn="ctr"/>
            <a:r>
              <a:rPr lang="sr-Cyrl-RS" sz="6000" dirty="0" smtClean="0"/>
              <a:t>ХВАЛА НА ПАЖЊИ!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0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5" y="342228"/>
            <a:ext cx="8596668" cy="130711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ОПШТА ПРАВИЛА О НАМИРЕЊУ ПОВЕРИЛАЦА У СТЕЧАЈУ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5701" y="2085174"/>
            <a:ext cx="8596668" cy="3768695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Начело заштите свих поверилаца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Начело једнаког третмана и равноправности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Начело економичности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Начело хитности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Врсте поверилаца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sr-Cyrl-RS" b="1" dirty="0" smtClean="0"/>
              <a:t>Излучни повериоци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sr-Cyrl-RS" b="1" dirty="0" smtClean="0"/>
              <a:t>Стечајни повериоци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sr-Cyrl-RS" b="1" dirty="0" smtClean="0"/>
              <a:t>Разлучни повериоци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sr-Cyrl-RS" b="1" dirty="0" smtClean="0"/>
              <a:t>Заложни повериоци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8000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3331" y="598601"/>
            <a:ext cx="8596668" cy="114474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ОПШТА ПРАВИЛА О НАМИРЕЊУ ИЗЛУЧНИХ ПОВЕРИЛАЦА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91876" y="1963710"/>
            <a:ext cx="8596668" cy="3343228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Излучни поверилац </a:t>
            </a:r>
            <a:r>
              <a:rPr lang="sr-Cyrl-RS" dirty="0" smtClean="0"/>
              <a:t>је носилац стварног или личног права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r-Cyrl-RS" dirty="0" smtClean="0"/>
              <a:t>Има </a:t>
            </a:r>
            <a:r>
              <a:rPr lang="sr-Cyrl-RS" b="1" dirty="0" smtClean="0"/>
              <a:t>право на издвајање ствари </a:t>
            </a:r>
            <a:r>
              <a:rPr lang="sr-Cyrl-RS" dirty="0" smtClean="0"/>
              <a:t>из стечајне масе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r-Cyrl-RS" dirty="0" smtClean="0"/>
              <a:t>Није стечајни поверилац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Ствар поводом које постоји излучно право не улази у стечајну масу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Своје излучно право може остваривати </a:t>
            </a:r>
            <a:r>
              <a:rPr lang="sr-Cyrl-RS" b="1" dirty="0" smtClean="0"/>
              <a:t>у свим судским и другим поступцима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Не подноси пријаву потраживања већ </a:t>
            </a:r>
            <a:r>
              <a:rPr lang="sr-Cyrl-RS" b="1" dirty="0" smtClean="0"/>
              <a:t>захтев за излучење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5888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3331" y="470019"/>
            <a:ext cx="8596668" cy="173479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ОПШТА ПРАВИЛА О НАМИРЕЊУ РАЗЛУЧНИХ И СТЕЧАЈНИХ ПОВЕРИЛАЦА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66240" y="2341546"/>
            <a:ext cx="8596668" cy="3631963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/>
              <a:t>Разлучни </a:t>
            </a:r>
            <a:r>
              <a:rPr lang="sr-Cyrl-CS" b="1" dirty="0" smtClean="0"/>
              <a:t>повериоци </a:t>
            </a:r>
            <a:r>
              <a:rPr lang="sr-Cyrl-CS" dirty="0" smtClean="0"/>
              <a:t>су </a:t>
            </a:r>
            <a:r>
              <a:rPr lang="sr-Cyrl-CS" dirty="0"/>
              <a:t>лица која имају право првенственог намирења из средстава остварених продајом имовине </a:t>
            </a:r>
            <a:r>
              <a:rPr lang="sr-Cyrl-CS" dirty="0" smtClean="0"/>
              <a:t>стечајног </a:t>
            </a:r>
            <a:r>
              <a:rPr lang="sr-Cyrl-CS" dirty="0"/>
              <a:t>дужника на којој су, у периоду најкасније 60 дана пре дана отварања стечајног поступка, стекли заложно </a:t>
            </a:r>
            <a:r>
              <a:rPr lang="sr-Cyrl-CS" dirty="0" smtClean="0"/>
              <a:t>право, законско </a:t>
            </a:r>
            <a:r>
              <a:rPr lang="sr-Cyrl-CS" dirty="0"/>
              <a:t>право задржавања </a:t>
            </a:r>
            <a:r>
              <a:rPr lang="sr-Cyrl-CS" dirty="0" smtClean="0"/>
              <a:t>или </a:t>
            </a:r>
            <a:r>
              <a:rPr lang="sr-Cyrl-CS" dirty="0"/>
              <a:t>право намирења на стварима и правима о којима се воде јавне књиге или регистри </a:t>
            </a:r>
            <a:endParaRPr lang="sr-Cyrl-CS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/>
              <a:t>Н</a:t>
            </a:r>
            <a:r>
              <a:rPr lang="sr-Cyrl-CS" b="1" dirty="0" smtClean="0"/>
              <a:t>ачелно нису стечајни повериоци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CS" b="1" dirty="0" smtClean="0"/>
              <a:t>Осим</a:t>
            </a:r>
            <a:r>
              <a:rPr lang="sr-Cyrl-C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sr-Cyrl-CS" dirty="0"/>
              <a:t>када је износ њиховог потраживања већи од износа средстава остварених продајом имовине на којој су стекли разлучно </a:t>
            </a:r>
            <a:r>
              <a:rPr lang="sr-Cyrl-CS" dirty="0" smtClean="0"/>
              <a:t>право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sr-Cyrl-CS" dirty="0"/>
              <a:t>ако се одрекну свог статуса разлучног повериоца или ако без своје кривице не могу намирити своје разлучно потраживање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0242" y="502705"/>
            <a:ext cx="8596668" cy="571008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Стечајни повериоци </a:t>
            </a:r>
            <a:r>
              <a:rPr lang="sr-Cyrl-R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 која на дан отварања стечајног поступка имају необезбеђено потраживање према дужнику </a:t>
            </a:r>
            <a:endParaRPr lang="sr-Cyrl-C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Одступа се од начела равноправности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хијерархијским распоредом у четири исплатна реда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Начело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међусобне искључивости редова </a:t>
            </a:r>
            <a:endParaRPr lang="sr-Cyrl-C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Начело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сразмерности намирења унутар истог исплатног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реда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Први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исплатни 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ред-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неисплаћене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нето зараде запослених и бивших запослених у износу минималних зарада за последњих годину дана пре отварања стечајног поступка са каматом од дана доспећа до дана отварања стечајног поступка и неплаћени доприноси за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ПИО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запослених за последње две године пре отварања стечајног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поступка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Други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исплатни ред </a:t>
            </a:r>
            <a:r>
              <a:rPr lang="sr-Cyrl-C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потраживања по основу свих јавних прихода доспелих у последња три месеца пре отварања стечајног поступка, осим доприноса за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ПИО запослених 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Трећи исплатни ред </a:t>
            </a:r>
            <a:r>
              <a:rPr lang="sr-Cyrl-C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потраживања осталих стечајних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поверилаца</a:t>
            </a:r>
          </a:p>
          <a:p>
            <a:pPr algn="just">
              <a:buFont typeface="Wingdings" pitchFamily="2" charset="2"/>
              <a:buChar char="§"/>
            </a:pP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</a:t>
            </a:r>
            <a:r>
              <a:rPr lang="sr-Cyrl-C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етврти </a:t>
            </a:r>
            <a:r>
              <a:rPr lang="sr-Cyrl-C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исплатни ред </a:t>
            </a:r>
            <a:r>
              <a:rPr lang="sr-Cyrl-C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sr-Cyrl-C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потраживања настала две године пре отварања стечајног поступка по основу зајмова, као и других правних радњи које у економском погледу одговарају одобравању зајмова, у делу у којем ти зајмови нису обезбеђени, а који су стечајном дужнику одобрени од стране лица повезаних са стечајним дужником, осим лица која се у оквиру своје редовне делатности баве давањем кредита и </a:t>
            </a:r>
            <a:r>
              <a:rPr lang="sr-Cyrl-C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зајмова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23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4608" y="402050"/>
            <a:ext cx="8596668" cy="184549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ПОСТУПАК НАМИРЕЊА ПОТРАЖИВАЊА РАЗЛУЧНИХ И СТЕЧАЈНИХ ПОВЕРИЛАЦА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4606" y="2279904"/>
            <a:ext cx="8596668" cy="3949981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Подношење </a:t>
            </a:r>
            <a:r>
              <a:rPr lang="sr-Cyrl-RS" b="1" dirty="0" smtClean="0"/>
              <a:t>пријаве потраживања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Подноси се </a:t>
            </a:r>
            <a:r>
              <a:rPr lang="sr-Cyrl-RS" b="1" dirty="0" smtClean="0"/>
              <a:t>у року </a:t>
            </a:r>
            <a:r>
              <a:rPr lang="sr-Cyrl-RS" dirty="0" smtClean="0"/>
              <a:t>одређеном у решењу о отварању стечајног поступка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Минимални рок је </a:t>
            </a:r>
            <a:r>
              <a:rPr lang="sr-Cyrl-RS" b="1" dirty="0" smtClean="0"/>
              <a:t>30 дана (судски рок) </a:t>
            </a:r>
            <a:r>
              <a:rPr lang="sr-Cyrl-RS" dirty="0" smtClean="0"/>
              <a:t>а максимални </a:t>
            </a:r>
            <a:r>
              <a:rPr lang="sr-Cyrl-RS" b="1" dirty="0" smtClean="0"/>
              <a:t>120 дана </a:t>
            </a:r>
            <a:r>
              <a:rPr lang="sr-Cyrl-RS" dirty="0" smtClean="0"/>
              <a:t>од дана објављивања огласа о отварању стечајног поступка у „Службеном гласнику РС“ </a:t>
            </a:r>
            <a:r>
              <a:rPr lang="sr-Cyrl-RS" b="1" dirty="0" smtClean="0"/>
              <a:t>(преклузивни рок)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Суд испитује уредност и благовременост пријава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Суд доставља након тога све пријаве стечајном управнику који утврђује њихову основаност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На испитном рочишту се коначно испитују пријаве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Суд закључком усваја </a:t>
            </a:r>
            <a:r>
              <a:rPr lang="sr-Cyrl-RS" b="1" dirty="0" smtClean="0"/>
              <a:t>коначну листу утврђених и оспорених потраживања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324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06" y="513143"/>
            <a:ext cx="8596668" cy="1478027"/>
          </a:xfrm>
        </p:spPr>
        <p:txBody>
          <a:bodyPr/>
          <a:lstStyle/>
          <a:p>
            <a:pPr algn="ctr"/>
            <a:r>
              <a:rPr lang="sr-Cyrl-RS" dirty="0" smtClean="0"/>
              <a:t>ОПШТА ПРАВИЛА О НАМИРЕЊУ ЗАЛОЖНИХ ПОВЕРИЛАЦА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152" y="2033899"/>
            <a:ext cx="8596668" cy="442672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Заложни поверилац </a:t>
            </a:r>
            <a:r>
              <a:rPr lang="sr-Cyrl-RS" dirty="0" smtClean="0"/>
              <a:t>је </a:t>
            </a:r>
            <a:r>
              <a:rPr lang="sr-Cyrl-CS" dirty="0"/>
              <a:t>поверилац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заложно</a:t>
            </a:r>
            <a:r>
              <a:rPr lang="en-US" dirty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стварима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правима</a:t>
            </a:r>
            <a:r>
              <a:rPr lang="en-US" dirty="0"/>
              <a:t> </a:t>
            </a:r>
            <a:r>
              <a:rPr lang="en-US" dirty="0" err="1"/>
              <a:t>стечајног</a:t>
            </a:r>
            <a:r>
              <a:rPr lang="en-US" dirty="0"/>
              <a:t> </a:t>
            </a:r>
            <a:r>
              <a:rPr lang="en-US" dirty="0" err="1"/>
              <a:t>дужника</a:t>
            </a:r>
            <a:r>
              <a:rPr lang="en-US" dirty="0"/>
              <a:t> о </a:t>
            </a:r>
            <a:r>
              <a:rPr lang="en-US" dirty="0" err="1"/>
              <a:t>којима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воде</a:t>
            </a:r>
            <a:r>
              <a:rPr lang="en-US" dirty="0"/>
              <a:t> </a:t>
            </a:r>
            <a:r>
              <a:rPr lang="en-US" dirty="0" err="1"/>
              <a:t>јавне</a:t>
            </a:r>
            <a:r>
              <a:rPr lang="en-US" dirty="0"/>
              <a:t> </a:t>
            </a:r>
            <a:r>
              <a:rPr lang="en-US" dirty="0" err="1"/>
              <a:t>књиге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регистри</a:t>
            </a:r>
            <a:r>
              <a:rPr lang="en-US" dirty="0"/>
              <a:t>, а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новчано</a:t>
            </a:r>
            <a:r>
              <a:rPr lang="en-US" dirty="0"/>
              <a:t> </a:t>
            </a:r>
            <a:r>
              <a:rPr lang="en-US" dirty="0" err="1"/>
              <a:t>потраживање</a:t>
            </a:r>
            <a:r>
              <a:rPr lang="en-US" dirty="0"/>
              <a:t> </a:t>
            </a:r>
            <a:r>
              <a:rPr lang="en-US" dirty="0" err="1"/>
              <a:t>према</a:t>
            </a:r>
            <a:r>
              <a:rPr lang="en-US" dirty="0"/>
              <a:t> </a:t>
            </a:r>
            <a:r>
              <a:rPr lang="en-US" dirty="0" err="1"/>
              <a:t>стечајном</a:t>
            </a:r>
            <a:r>
              <a:rPr lang="en-US" dirty="0"/>
              <a:t> </a:t>
            </a:r>
            <a:r>
              <a:rPr lang="en-US" dirty="0" err="1"/>
              <a:t>дужнику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тим</a:t>
            </a:r>
            <a:r>
              <a:rPr lang="en-US" dirty="0"/>
              <a:t> </a:t>
            </a:r>
            <a:r>
              <a:rPr lang="en-US" dirty="0" err="1"/>
              <a:t>заложним</a:t>
            </a:r>
            <a:r>
              <a:rPr lang="en-US" dirty="0"/>
              <a:t> </a:t>
            </a:r>
            <a:r>
              <a:rPr lang="en-US" dirty="0" err="1"/>
              <a:t>правом</a:t>
            </a:r>
            <a:r>
              <a:rPr lang="en-US" dirty="0"/>
              <a:t> </a:t>
            </a:r>
            <a:r>
              <a:rPr lang="en-US" dirty="0" err="1" smtClean="0"/>
              <a:t>обезбеђено</a:t>
            </a:r>
            <a:endParaRPr lang="sr-Cyrl-RS" dirty="0" smtClean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Уведен у стечајно законодавство </a:t>
            </a:r>
            <a:r>
              <a:rPr lang="sr-Cyrl-RS" b="1" dirty="0" smtClean="0"/>
              <a:t>задњим новелама под добрим утицајем судске праксе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Није стечајни поверилац а није ни разлучни поверилац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Не подноси пријаву већ </a:t>
            </a:r>
            <a:r>
              <a:rPr lang="sr-Cyrl-RS" b="1" dirty="0" smtClean="0"/>
              <a:t>обавештава суд о заложном праву </a:t>
            </a:r>
            <a:r>
              <a:rPr lang="sr-Cyrl-RS" dirty="0" smtClean="0"/>
              <a:t>и доставља доказ о његовом постојању и изјаву о износу потраживања према трећем лицу које је тим правом обезбеђено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Обавештењем стиче страначку способност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Право остварује применом </a:t>
            </a:r>
            <a:r>
              <a:rPr lang="sr-Cyrl-RS" b="1" dirty="0" smtClean="0"/>
              <a:t>права следовања и права првенства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2812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97" y="496053"/>
            <a:ext cx="8596668" cy="1495118"/>
          </a:xfrm>
        </p:spPr>
        <p:txBody>
          <a:bodyPr/>
          <a:lstStyle/>
          <a:p>
            <a:pPr algn="ctr"/>
            <a:r>
              <a:rPr lang="sr-Cyrl-RS" dirty="0" smtClean="0"/>
              <a:t>НАМИРЕЊЕ ТРОШКОВА И ОБАВЕЗА СТЕЧАЈНЕ МАСЕ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606" y="2606468"/>
            <a:ext cx="8596668" cy="3204674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Исти се </a:t>
            </a:r>
            <a:r>
              <a:rPr lang="sr-Cyrl-RS" b="1" dirty="0" smtClean="0"/>
              <a:t>намирују приоритетно</a:t>
            </a:r>
            <a:r>
              <a:rPr lang="sr-Cyrl-RS" dirty="0" smtClean="0"/>
              <a:t>, ван система исплатних редова и пре осталих поверилаца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dirty="0" smtClean="0"/>
              <a:t>Ова потраживања су </a:t>
            </a:r>
            <a:r>
              <a:rPr lang="sr-Cyrl-RS" b="1" dirty="0" smtClean="0"/>
              <a:t>изузета од мораторијума</a:t>
            </a:r>
            <a:r>
              <a:rPr lang="sr-Cyrl-RS" dirty="0" smtClean="0"/>
              <a:t> и могу се наплатити у поступку извршења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sr-Cyrl-RS" b="1" dirty="0" smtClean="0"/>
              <a:t>Не постоји потреба и обавеза њиховог пријављивања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32336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1689</Words>
  <Application>Microsoft Office PowerPoint</Application>
  <PresentationFormat>Custom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НАПЛАТА ПОТРАЖИВАЊА У СТЕЧАЈНОМ ПОСТУПКУ</vt:lpstr>
      <vt:lpstr>СТЕЧАЈ</vt:lpstr>
      <vt:lpstr>ОПШТА ПРАВИЛА О НАМИРЕЊУ ПОВЕРИЛАЦА У СТЕЧАЈУ</vt:lpstr>
      <vt:lpstr>ОПШТА ПРАВИЛА О НАМИРЕЊУ ИЗЛУЧНИХ ПОВЕРИЛАЦА</vt:lpstr>
      <vt:lpstr>ОПШТА ПРАВИЛА О НАМИРЕЊУ РАЗЛУЧНИХ И СТЕЧАЈНИХ ПОВЕРИЛАЦА</vt:lpstr>
      <vt:lpstr>PowerPoint Presentation</vt:lpstr>
      <vt:lpstr>ПОСТУПАК НАМИРЕЊА ПОТРАЖИВАЊА РАЗЛУЧНИХ И СТЕЧАЈНИХ ПОВЕРИЛАЦА</vt:lpstr>
      <vt:lpstr>ОПШТА ПРАВИЛА О НАМИРЕЊУ ЗАЛОЖНИХ ПОВЕРИЛАЦА</vt:lpstr>
      <vt:lpstr>НАМИРЕЊЕ ТРОШКОВА И ОБАВЕЗА СТЕЧАЈНЕ МАСЕ</vt:lpstr>
      <vt:lpstr>ПРЕСТАНАК ПОТРАЖИВАЊА ПОВЕРИЛАЦА ПРЕБИЈАЊЕМ</vt:lpstr>
      <vt:lpstr>НАМИРЕЊЕ ПОВЕРИЛАЦА У ПОСТУПКУ БАНКРОТСТВА</vt:lpstr>
      <vt:lpstr>PowerPoint Presentation</vt:lpstr>
      <vt:lpstr>СПЕЦИФИЧНОСТИ НАМИРЕЊА РАЗЛУЧНИХ И ЗАЛОЖНИХ ПОВЕРИЛАЦА  У БАНКРОТСТВУ</vt:lpstr>
      <vt:lpstr>НАМИРЕЊЕ СТЕЧАЈНИХ ПОВЕРИЛАЦА У БАНКРОТСТВУ</vt:lpstr>
      <vt:lpstr>PowerPoint Presentation</vt:lpstr>
      <vt:lpstr>НАМИРЕЊЕ ПОВЕРИЛАЦА У ПОСТУПКУ РЕОРГАНИЗАЦИЈЕ</vt:lpstr>
      <vt:lpstr>PowerPoint Presentation</vt:lpstr>
      <vt:lpstr>PowerPoint Presentation</vt:lpstr>
      <vt:lpstr>Резиме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Korisnik</cp:lastModifiedBy>
  <cp:revision>96</cp:revision>
  <dcterms:created xsi:type="dcterms:W3CDTF">2015-04-14T07:41:11Z</dcterms:created>
  <dcterms:modified xsi:type="dcterms:W3CDTF">2016-03-11T16:09:12Z</dcterms:modified>
</cp:coreProperties>
</file>